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4"/>
  </p:notesMasterIdLst>
  <p:sldIdLst>
    <p:sldId id="859" r:id="rId2"/>
    <p:sldId id="986" r:id="rId3"/>
    <p:sldId id="991" r:id="rId4"/>
    <p:sldId id="992" r:id="rId5"/>
    <p:sldId id="993" r:id="rId6"/>
    <p:sldId id="994" r:id="rId7"/>
    <p:sldId id="995" r:id="rId8"/>
    <p:sldId id="996" r:id="rId9"/>
    <p:sldId id="997" r:id="rId10"/>
    <p:sldId id="987" r:id="rId11"/>
    <p:sldId id="989" r:id="rId12"/>
    <p:sldId id="988" r:id="rId13"/>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615" autoAdjust="0"/>
    <p:restoredTop sz="94606" autoAdjust="0"/>
  </p:normalViewPr>
  <p:slideViewPr>
    <p:cSldViewPr>
      <p:cViewPr varScale="1">
        <p:scale>
          <a:sx n="111" d="100"/>
          <a:sy n="111" d="100"/>
        </p:scale>
        <p:origin x="648"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1" d="100"/>
          <a:sy n="81" d="100"/>
        </p:scale>
        <p:origin x="-3876"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2025/5/26</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738664"/>
          </a:xfrm>
        </p:spPr>
        <p:txBody>
          <a:bodyPr wrap="square">
            <a:spAutoFit/>
          </a:bodyPr>
          <a:lstStyle>
            <a:lvl1pPr marL="0" indent="0" algn="just">
              <a:lnSpc>
                <a:spcPct val="150000"/>
              </a:lnSpc>
              <a:spcBef>
                <a:spcPts val="0"/>
              </a:spcBef>
              <a:buFontTx/>
              <a:buNone/>
              <a:tabLst>
                <a:tab pos="5645150" algn="l"/>
                <a:tab pos="9862820" algn="l"/>
              </a:tabLst>
              <a:defRPr sz="28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951190" y="-27384"/>
            <a:ext cx="5924259" cy="39878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实验班提优</a:t>
            </a:r>
            <a:r>
              <a:rPr lang="zh-CN" altLang="en-US" sz="2000" dirty="0" smtClean="0">
                <a:solidFill>
                  <a:prstClr val="black"/>
                </a:solidFill>
                <a:latin typeface="楷体" panose="02010609060101010101" pitchFamily="49" charset="-122"/>
                <a:ea typeface="楷体" panose="02010609060101010101" pitchFamily="49" charset="-122"/>
              </a:rPr>
              <a:t>训练五年级上册英语译林版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2025/5/26</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0" y="1820431"/>
            <a:ext cx="12192000" cy="2215991"/>
          </a:xfrm>
          <a:prstGeom prst="rect">
            <a:avLst/>
          </a:prstGeom>
          <a:noFill/>
        </p:spPr>
        <p:txBody>
          <a:bodyPr wrap="square" rtlCol="0">
            <a:spAutoFit/>
          </a:bodyPr>
          <a:lstStyle/>
          <a:p>
            <a:pPr algn="ctr" eaLnBrk="1" fontAlgn="auto">
              <a:lnSpc>
                <a:spcPct val="150000"/>
              </a:lnSpc>
              <a:spcBef>
                <a:spcPts val="0"/>
              </a:spcBef>
              <a:spcAft>
                <a:spcPts val="0"/>
              </a:spcAft>
            </a:pPr>
            <a:r>
              <a:rPr lang="en-US" altLang="zh-CN" sz="5200" dirty="0">
                <a:solidFill>
                  <a:srgbClr val="70AD47">
                    <a:lumMod val="75000"/>
                  </a:srgbClr>
                </a:solidFill>
                <a:ea typeface="楷体" panose="02010609060101010101" pitchFamily="49" charset="-122"/>
                <a:cs typeface="Times New Roman" panose="02020603050405020304" pitchFamily="18" charset="0"/>
              </a:rPr>
              <a:t>Unit  5  What do they do</a:t>
            </a:r>
            <a:r>
              <a:rPr lang="zh-CN" altLang="en-US" sz="5200" dirty="0">
                <a:solidFill>
                  <a:srgbClr val="70AD47">
                    <a:lumMod val="75000"/>
                  </a:srgbClr>
                </a:solidFill>
                <a:latin typeface="宋体" panose="02010600030101010101" pitchFamily="2" charset="-122"/>
                <a:cs typeface="Times New Roman" panose="02020603050405020304" pitchFamily="18" charset="0"/>
              </a:rPr>
              <a:t>？</a:t>
            </a:r>
            <a:r>
              <a:rPr lang="en-US" altLang="zh-CN" sz="5200" dirty="0" smtClean="0">
                <a:solidFill>
                  <a:srgbClr val="70AD47">
                    <a:lumMod val="75000"/>
                  </a:srgbClr>
                </a:solidFill>
                <a:ea typeface="楷体" panose="02010609060101010101" pitchFamily="49" charset="-122"/>
                <a:cs typeface="Times New Roman" panose="02020603050405020304" pitchFamily="18" charset="0"/>
              </a:rPr>
              <a:t/>
            </a:r>
            <a:br>
              <a:rPr lang="en-US" altLang="zh-CN" sz="5200" dirty="0" smtClean="0">
                <a:solidFill>
                  <a:srgbClr val="70AD47">
                    <a:lumMod val="75000"/>
                  </a:srgbClr>
                </a:solidFill>
                <a:ea typeface="楷体" panose="02010609060101010101" pitchFamily="49" charset="-122"/>
                <a:cs typeface="Times New Roman" panose="02020603050405020304" pitchFamily="18" charset="0"/>
              </a:rPr>
            </a:br>
            <a:r>
              <a:rPr lang="zh-CN" altLang="en-US" sz="4000" dirty="0">
                <a:solidFill>
                  <a:prstClr val="black"/>
                </a:solidFill>
                <a:cs typeface="Times New Roman" panose="02020603050405020304" pitchFamily="18" charset="0"/>
              </a:rPr>
              <a:t>主题阅读提优</a:t>
            </a:r>
            <a:r>
              <a:rPr lang="en-US" altLang="zh-CN" sz="4000" dirty="0">
                <a:solidFill>
                  <a:prstClr val="black"/>
                </a:solidFill>
                <a:cs typeface="Times New Roman" panose="02020603050405020304" pitchFamily="18" charset="0"/>
              </a:rPr>
              <a:t>(1)  Reading</a:t>
            </a:r>
            <a:endParaRPr lang="zh-CN" altLang="en-US" sz="4000" dirty="0">
              <a:solidFill>
                <a:prstClr val="black"/>
              </a:solidFill>
              <a:cs typeface="Times New Roman" panose="02020603050405020304"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892861"/>
          </a:xfrm>
        </p:spPr>
        <p:txBody>
          <a:bodyPr/>
          <a:lstStyle/>
          <a:p>
            <a:pPr hangingPunct="0">
              <a:spcAft>
                <a:spcPts val="0"/>
              </a:spcAft>
              <a:tabLst>
                <a:tab pos="630238" algn="l"/>
                <a:tab pos="1700213" algn="l"/>
                <a:tab pos="314960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阅读短文，选择正确的答案。</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1700213" algn="l"/>
                <a:tab pos="314960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does Chen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Yaozi</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do</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1700213" algn="l"/>
                <a:tab pos="3149600" algn="l"/>
                <a:tab pos="55626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He is an officer.	B. He is a worker.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1700213" algn="l"/>
                <a:tab pos="3149600" algn="l"/>
                <a:tab pos="55626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is a farmer.</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1700213" algn="l"/>
                <a:tab pos="3149600" algn="l"/>
                <a:tab pos="5562600"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Chen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Yaozi</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good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1700213" algn="l"/>
                <a:tab pos="3149600" algn="l"/>
                <a:tab pos="55626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farming	B. pouring the oil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archery</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p:cNvSpPr txBox="1"/>
          <p:nvPr/>
        </p:nvSpPr>
        <p:spPr>
          <a:xfrm>
            <a:off x="910630" y="1484784"/>
            <a:ext cx="444352" cy="523220"/>
          </a:xfrm>
          <a:prstGeom prst="rect">
            <a:avLst/>
          </a:prstGeom>
          <a:noFill/>
        </p:spPr>
        <p:txBody>
          <a:bodyPr wrap="none" rtlCol="0">
            <a:spAutoFit/>
          </a:bodyPr>
          <a:lstStyle/>
          <a:p>
            <a:pPr algn="ctr"/>
            <a:r>
              <a:rPr lang="en-US" altLang="zh-CN" dirty="0"/>
              <a:t>A</a:t>
            </a:r>
            <a:endParaRPr lang="zh-CN" altLang="en-US" sz="2800" b="1" kern="100" dirty="0">
              <a:solidFill>
                <a:srgbClr val="FF0000"/>
              </a:solidFill>
              <a:cs typeface="Times New Roman" panose="02020603050405020304" pitchFamily="18" charset="0"/>
            </a:endParaRPr>
          </a:p>
        </p:txBody>
      </p:sp>
      <p:sp>
        <p:nvSpPr>
          <p:cNvPr id="4" name="文本框 3"/>
          <p:cNvSpPr txBox="1"/>
          <p:nvPr/>
        </p:nvSpPr>
        <p:spPr>
          <a:xfrm>
            <a:off x="902004" y="3391496"/>
            <a:ext cx="444352" cy="523220"/>
          </a:xfrm>
          <a:prstGeom prst="rect">
            <a:avLst/>
          </a:prstGeom>
          <a:noFill/>
        </p:spPr>
        <p:txBody>
          <a:bodyPr wrap="none" rtlCol="0">
            <a:spAutoFit/>
          </a:bodyPr>
          <a:lstStyle/>
          <a:p>
            <a:pPr algn="ctr"/>
            <a:r>
              <a:rPr lang="en-US" altLang="zh-CN" dirty="0"/>
              <a:t>C</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20508255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031325"/>
          </a:xfrm>
        </p:spPr>
        <p:txBody>
          <a:bodyPr/>
          <a:lstStyle/>
          <a:p>
            <a:pPr hangingPunct="0">
              <a:spcAft>
                <a:spcPts val="0"/>
              </a:spcAft>
              <a:tabLst>
                <a:tab pos="630238" algn="l"/>
                <a:tab pos="1793875" algn="l"/>
                <a:tab pos="314960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Chen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Yaozi</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can shoot arrows well because he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1793875" algn="l"/>
                <a:tab pos="314960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is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special                             B</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practises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a lot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1793875" algn="l"/>
                <a:tab pos="314960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 is the only magic archer</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2674784"/>
            <a:ext cx="11485848"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30238" algn="l"/>
                <a:tab pos="1700213" algn="l"/>
                <a:tab pos="3149600" algn="l"/>
                <a:tab pos="6391275" algn="l"/>
              </a:tabLst>
            </a:pP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mtClean="0">
                <a:solidFill>
                  <a:srgbClr val="F36B64"/>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mtClean="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oil falls </a:t>
            </a:r>
            <a:r>
              <a:rPr lang="zh-CN"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just through the hole of the coin.</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630238" algn="l"/>
                <a:tab pos="1700213" algn="l"/>
                <a:tab pos="3149600" algn="l"/>
                <a:tab pos="610235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zigzag</a:t>
            </a: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弯曲地</a:t>
            </a: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 straight		C. very slowly</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小鸭子.eps"/>
          <p:cNvPicPr/>
          <p:nvPr/>
        </p:nvPicPr>
        <p:blipFill>
          <a:blip r:embed="rId2"/>
          <a:stretch>
            <a:fillRect/>
          </a:stretch>
        </p:blipFill>
        <p:spPr>
          <a:xfrm>
            <a:off x="7287117" y="4059779"/>
            <a:ext cx="4529544" cy="1762737"/>
          </a:xfrm>
          <a:prstGeom prst="rect">
            <a:avLst/>
          </a:prstGeom>
        </p:spPr>
      </p:pic>
      <p:sp>
        <p:nvSpPr>
          <p:cNvPr id="5" name="矩形 4"/>
          <p:cNvSpPr/>
          <p:nvPr/>
        </p:nvSpPr>
        <p:spPr>
          <a:xfrm>
            <a:off x="7721560" y="4310195"/>
            <a:ext cx="3990270" cy="1384995"/>
          </a:xfrm>
          <a:prstGeom prst="rect">
            <a:avLst/>
          </a:prstGeom>
        </p:spPr>
        <p:txBody>
          <a:bodyPr wrap="square">
            <a:spAutoFit/>
          </a:bodyPr>
          <a:lstStyle/>
          <a:p>
            <a:pPr algn="just">
              <a:lnSpc>
                <a:spcPct val="150000"/>
              </a:lnSpc>
              <a:spcAft>
                <a:spcPts val="0"/>
              </a:spcAft>
              <a:tabLst>
                <a:tab pos="630555" algn="l"/>
                <a:tab pos="3150870" algn="l"/>
                <a:tab pos="6391275" algn="l"/>
              </a:tabLst>
            </a:pPr>
            <a:r>
              <a:rPr lang="zh-CN" altLang="zh-CN" b="0" dirty="0">
                <a:solidFill>
                  <a:srgbClr val="000000"/>
                </a:solidFill>
                <a:ea typeface="仿宋" panose="02010609060101010101" pitchFamily="49" charset="-122"/>
                <a:cs typeface="Times New Roman" panose="02020603050405020304" pitchFamily="18" charset="0"/>
              </a:rPr>
              <a:t>《上分攻略》电子书</a:t>
            </a:r>
            <a:r>
              <a:rPr lang="en-US" altLang="zh-CN" b="0" dirty="0">
                <a:solidFill>
                  <a:srgbClr val="000000"/>
                </a:solidFill>
                <a:cs typeface="Times New Roman" panose="02020603050405020304" pitchFamily="18" charset="0"/>
              </a:rPr>
              <a:t>P1</a:t>
            </a:r>
            <a:r>
              <a:rPr lang="zh-CN" altLang="zh-CN" b="0" dirty="0">
                <a:solidFill>
                  <a:srgbClr val="000000"/>
                </a:solidFill>
                <a:ea typeface="仿宋" panose="02010609060101010101" pitchFamily="49" charset="-122"/>
                <a:cs typeface="Times New Roman" panose="02020603050405020304" pitchFamily="18" charset="0"/>
              </a:rPr>
              <a:t>有本题答题技巧</a:t>
            </a:r>
            <a:endParaRPr lang="zh-CN" altLang="zh-CN" sz="1200" b="0" dirty="0">
              <a:solidFill>
                <a:srgbClr val="000000"/>
              </a:solidFill>
              <a:cs typeface="Times New Roman" panose="02020603050405020304" pitchFamily="18" charset="0"/>
            </a:endParaRPr>
          </a:p>
        </p:txBody>
      </p:sp>
      <p:sp>
        <p:nvSpPr>
          <p:cNvPr id="6" name="文本框 5"/>
          <p:cNvSpPr txBox="1"/>
          <p:nvPr/>
        </p:nvSpPr>
        <p:spPr>
          <a:xfrm>
            <a:off x="902004" y="828086"/>
            <a:ext cx="423514" cy="523220"/>
          </a:xfrm>
          <a:prstGeom prst="rect">
            <a:avLst/>
          </a:prstGeom>
          <a:noFill/>
        </p:spPr>
        <p:txBody>
          <a:bodyPr wrap="none" rtlCol="0">
            <a:spAutoFit/>
          </a:bodyPr>
          <a:lstStyle/>
          <a:p>
            <a:pPr algn="ctr"/>
            <a:r>
              <a:rPr lang="en-US" altLang="zh-CN" dirty="0"/>
              <a:t>B</a:t>
            </a:r>
            <a:endParaRPr lang="zh-CN" altLang="en-US" sz="2800" b="1" kern="100" dirty="0">
              <a:solidFill>
                <a:srgbClr val="FF0000"/>
              </a:solidFill>
              <a:cs typeface="Times New Roman" panose="02020603050405020304" pitchFamily="18" charset="0"/>
            </a:endParaRPr>
          </a:p>
        </p:txBody>
      </p:sp>
      <p:sp>
        <p:nvSpPr>
          <p:cNvPr id="7" name="文本框 6"/>
          <p:cNvSpPr txBox="1"/>
          <p:nvPr/>
        </p:nvSpPr>
        <p:spPr>
          <a:xfrm>
            <a:off x="910630" y="2790642"/>
            <a:ext cx="423514" cy="523220"/>
          </a:xfrm>
          <a:prstGeom prst="rect">
            <a:avLst/>
          </a:prstGeom>
          <a:noFill/>
        </p:spPr>
        <p:txBody>
          <a:bodyPr wrap="none" rtlCol="0">
            <a:spAutoFit/>
          </a:bodyPr>
          <a:lstStyle/>
          <a:p>
            <a:pPr algn="ctr"/>
            <a:r>
              <a:rPr lang="en-US" altLang="zh-CN" dirty="0"/>
              <a:t>B</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22185110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031325"/>
          </a:xfrm>
        </p:spPr>
        <p:txBody>
          <a:bodyPr/>
          <a:lstStyle/>
          <a:p>
            <a:pPr hangingPunct="0">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二</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根据短文内容，回答问题。</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From</a:t>
            </a:r>
            <a:r>
              <a:rPr lang="en-US" altLang="zh-CN"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a:t>
            </a:r>
            <a:r>
              <a:rPr lang="en-US"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article,</a:t>
            </a:r>
            <a:r>
              <a:rPr lang="en-US"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a:t>
            </a:r>
            <a:r>
              <a:rPr lang="en-US"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makes</a:t>
            </a:r>
            <a:r>
              <a:rPr lang="en-US"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perfect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zh-CN" altLang="zh-CN"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a:t>
            </a:r>
            <a:r>
              <a:rPr lang="zh-CN" altLang="zh-CN"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p:nvPr/>
        </p:nvPicPr>
        <p:blipFill>
          <a:blip r:embed="rId2"/>
          <a:stretch>
            <a:fillRect/>
          </a:stretch>
        </p:blipFill>
        <p:spPr>
          <a:xfrm>
            <a:off x="478582" y="1437297"/>
            <a:ext cx="4340860" cy="648970"/>
          </a:xfrm>
          <a:prstGeom prst="rect">
            <a:avLst/>
          </a:prstGeom>
        </p:spPr>
      </p:pic>
      <p:sp>
        <p:nvSpPr>
          <p:cNvPr id="4" name="矩形 3"/>
          <p:cNvSpPr/>
          <p:nvPr/>
        </p:nvSpPr>
        <p:spPr>
          <a:xfrm>
            <a:off x="514509" y="1934084"/>
            <a:ext cx="6647606" cy="738664"/>
          </a:xfrm>
          <a:prstGeom prst="rect">
            <a:avLst/>
          </a:prstGeom>
        </p:spPr>
        <p:txBody>
          <a:bodyPr wrap="square">
            <a:spAutoFit/>
          </a:bodyPr>
          <a:lstStyle/>
          <a:p>
            <a:pPr algn="just">
              <a:lnSpc>
                <a:spcPct val="150000"/>
              </a:lnSpc>
              <a:spcAft>
                <a:spcPts val="0"/>
              </a:spcAft>
            </a:pPr>
            <a:r>
              <a:rPr lang="en-US" altLang="zh-CN" dirty="0">
                <a:cs typeface="Times New Roman" panose="02020603050405020304" pitchFamily="18" charset="0"/>
              </a:rPr>
              <a:t>Practice makes perfect</a:t>
            </a:r>
            <a:r>
              <a:rPr lang="en-US" altLang="zh-CN" dirty="0">
                <a:latin typeface="宋体" panose="02010600030101010101" pitchFamily="2" charset="-122"/>
                <a:cs typeface="Times New Roman" panose="02020603050405020304" pitchFamily="18" charset="0"/>
              </a:rPr>
              <a:t>.</a:t>
            </a:r>
            <a:r>
              <a:rPr lang="zh-CN" altLang="zh-CN" dirty="0">
                <a:cs typeface="宋体" panose="02010600030101010101" pitchFamily="2" charset="-122"/>
              </a:rPr>
              <a:t>（</a:t>
            </a:r>
            <a:r>
              <a:rPr lang="zh-CN" altLang="zh-CN" dirty="0">
                <a:ea typeface="楷体" panose="02010609060101010101" pitchFamily="49" charset="-122"/>
                <a:cs typeface="Times New Roman" panose="02020603050405020304" pitchFamily="18" charset="0"/>
              </a:rPr>
              <a:t>答案不唯一</a:t>
            </a:r>
            <a:r>
              <a:rPr lang="zh-CN" altLang="zh-CN" dirty="0">
                <a:cs typeface="宋体" panose="02010600030101010101" pitchFamily="2" charset="-122"/>
              </a:rPr>
              <a:t>）</a:t>
            </a:r>
            <a:endParaRPr lang="zh-CN" altLang="zh-CN" sz="105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11255802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23987"/>
          </a:xfrm>
        </p:spPr>
        <p:txBody>
          <a:bodyPr/>
          <a:lstStyle/>
          <a:p>
            <a:pPr hangingPunct="0">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 阅读短文</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完成下列各题。</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 pos="3150870" algn="l"/>
                <a:tab pos="639127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Busy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Sam</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Sam is a very busy man. He is 60 and he has a lot of jobs. He is a postman, a taxi driver, a school bus driver, a boatman, a cook and a milkman. He and his wife, Margaret, have a shop and a small hotel.</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9678484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262979"/>
          </a:xfrm>
        </p:spPr>
        <p:txBody>
          <a:bodyPr/>
          <a:lstStyle/>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Sam lives and works on an island. Only 120 people live on the island, but in summer about 150 tourists come on Sam’s boat every day. So Sam gets up at six and cooks breakfast for the people in the hotel. At eight, he drives the island’s children to school. At nine, he sends letters to all the houses on the island. He also sends milk to them. Then he helps in the shop. He says, “Margaret likes to be busy too. We are busy and we don’t like watching TV in the shop. I cook dinner and Margaret helps. At ten, we have some milk and then we go to bed. Our life may not be very interesting, but we like it.”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0481705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36154" y="1225096"/>
            <a:ext cx="11510547" cy="2059888"/>
          </a:xfrm>
          <a:prstGeom prst="rect">
            <a:avLst/>
          </a:prstGeom>
        </p:spPr>
      </p:pic>
      <p:sp>
        <p:nvSpPr>
          <p:cNvPr id="2" name="内容占位符 1"/>
          <p:cNvSpPr>
            <a:spLocks noGrp="1"/>
          </p:cNvSpPr>
          <p:nvPr>
            <p:ph idx="1"/>
          </p:nvPr>
        </p:nvSpPr>
        <p:spPr>
          <a:xfrm>
            <a:off x="360854" y="1067402"/>
            <a:ext cx="11485848" cy="2031325"/>
          </a:xfrm>
        </p:spPr>
        <p:txBody>
          <a:bodyPr/>
          <a:lstStyle/>
          <a:p>
            <a:pPr hangingPunct="0">
              <a:spcAft>
                <a:spcPts val="0"/>
              </a:spcAft>
              <a:tabLst>
                <a:tab pos="630555" algn="l"/>
                <a:tab pos="3150870" algn="l"/>
                <a:tab pos="639127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busy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ˈ</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ɪ</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zi</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忙碌的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postman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ˈ</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ə</a:t>
            </a:r>
            <a:r>
              <a:rPr lang="en-US" altLang="zh-CN" dirty="0" err="1">
                <a:solidFill>
                  <a:srgbClr val="000000"/>
                </a:solidFill>
                <a:latin typeface="Times New Roman" panose="02020603050405020304" pitchFamily="18" charset="0"/>
                <a:ea typeface="IPAPANNEW"/>
                <a:cs typeface="Times New Roman" panose="02020603050405020304" pitchFamily="18" charset="0"/>
              </a:rPr>
              <a:t>ʊ</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stm</a:t>
            </a:r>
            <a:r>
              <a:rPr lang="en-US" altLang="zh-CN"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ə</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邮递员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island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ˈ</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ɪ</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ə</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岛</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tourist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ˈ</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dirty="0" err="1">
                <a:solidFill>
                  <a:srgbClr val="000000"/>
                </a:solidFill>
                <a:latin typeface="Times New Roman" panose="02020603050405020304" pitchFamily="18" charset="0"/>
                <a:ea typeface="IPAPANNEW"/>
                <a:cs typeface="Times New Roman" panose="02020603050405020304" pitchFamily="18" charset="0"/>
              </a:rPr>
              <a:t>ʊ</a:t>
            </a:r>
            <a:r>
              <a:rPr lang="en-US" altLang="zh-CN"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ə</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ɪ</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旅游者</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interesting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ˈ</a:t>
            </a:r>
            <a:r>
              <a:rPr lang="en-US" altLang="zh-CN"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ɪ</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ntr</a:t>
            </a:r>
            <a:r>
              <a:rPr lang="en-US" altLang="zh-CN"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ə</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t>
            </a:r>
            <a:r>
              <a:rPr lang="en-US" altLang="zh-CN"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ɪ</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ŋ</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有趣</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3"/>
          <a:stretch>
            <a:fillRect/>
          </a:stretch>
        </p:blipFill>
        <p:spPr>
          <a:xfrm>
            <a:off x="394471" y="1132356"/>
            <a:ext cx="1887562" cy="638981"/>
          </a:xfrm>
          <a:prstGeom prst="rect">
            <a:avLst/>
          </a:prstGeom>
        </p:spPr>
      </p:pic>
    </p:spTree>
    <p:extLst>
      <p:ext uri="{BB962C8B-B14F-4D97-AF65-F5344CB8AC3E}">
        <p14:creationId xmlns:p14="http://schemas.microsoft.com/office/powerpoint/2010/main" val="31908758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656846"/>
          </a:xfrm>
        </p:spPr>
        <p:txBody>
          <a:bodyPr/>
          <a:lstStyle/>
          <a:p>
            <a:pPr hangingPunct="0">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根据短文内容，补全表格。</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p:cNvGraphicFramePr>
            <a:graphicFrameLocks noGrp="1"/>
          </p:cNvGraphicFramePr>
          <p:nvPr>
            <p:extLst>
              <p:ext uri="{D42A27DB-BD31-4B8C-83A1-F6EECF244321}">
                <p14:modId xmlns:p14="http://schemas.microsoft.com/office/powerpoint/2010/main" val="2553834273"/>
              </p:ext>
            </p:extLst>
          </p:nvPr>
        </p:nvGraphicFramePr>
        <p:xfrm>
          <a:off x="406574" y="1419377"/>
          <a:ext cx="11440128" cy="4616720"/>
        </p:xfrm>
        <a:graphic>
          <a:graphicData uri="http://schemas.openxmlformats.org/drawingml/2006/table">
            <a:tbl>
              <a:tblPr firstRow="1" firstCol="1" bandRow="1"/>
              <a:tblGrid>
                <a:gridCol w="2016224">
                  <a:extLst>
                    <a:ext uri="{9D8B030D-6E8A-4147-A177-3AD203B41FA5}">
                      <a16:colId xmlns:a16="http://schemas.microsoft.com/office/drawing/2014/main" val="2445954419"/>
                    </a:ext>
                  </a:extLst>
                </a:gridCol>
                <a:gridCol w="6552728">
                  <a:extLst>
                    <a:ext uri="{9D8B030D-6E8A-4147-A177-3AD203B41FA5}">
                      <a16:colId xmlns:a16="http://schemas.microsoft.com/office/drawing/2014/main" val="2370744695"/>
                    </a:ext>
                  </a:extLst>
                </a:gridCol>
                <a:gridCol w="2871176">
                  <a:extLst>
                    <a:ext uri="{9D8B030D-6E8A-4147-A177-3AD203B41FA5}">
                      <a16:colId xmlns:a16="http://schemas.microsoft.com/office/drawing/2014/main" val="966862973"/>
                    </a:ext>
                  </a:extLst>
                </a:gridCol>
              </a:tblGrid>
              <a:tr h="374759">
                <a:tc gridSpan="2">
                  <a:txBody>
                    <a:bodyPr/>
                    <a:lstStyle/>
                    <a:p>
                      <a:pPr algn="ctr" hangingPunct="0">
                        <a:lnSpc>
                          <a:spcPct val="150000"/>
                        </a:lnSpc>
                        <a:spcAft>
                          <a:spcPts val="0"/>
                        </a:spcAft>
                        <a:tabLst>
                          <a:tab pos="630555" algn="l"/>
                          <a:tab pos="3150870" algn="l"/>
                          <a:tab pos="6391275" algn="l"/>
                        </a:tabLst>
                      </a:pPr>
                      <a:r>
                        <a:rPr lang="en-US"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Job</a:t>
                      </a:r>
                      <a:endParaRPr lang="zh-CN"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a:noFill/>
                    </a:lnL>
                    <a:lnR w="12700" cap="flat" cmpd="sng" algn="ctr">
                      <a:solidFill>
                        <a:srgbClr val="00FF00"/>
                      </a:solidFill>
                      <a:prstDash val="solid"/>
                      <a:round/>
                      <a:headEnd type="none" w="med" len="med"/>
                      <a:tailEnd type="none" w="med" len="med"/>
                    </a:lnR>
                    <a:lnT w="12700" cap="flat" cmpd="sng" algn="ctr">
                      <a:solidFill>
                        <a:srgbClr val="00FF00"/>
                      </a:solidFill>
                      <a:prstDash val="solid"/>
                      <a:round/>
                      <a:headEnd type="none" w="med" len="med"/>
                      <a:tailEnd type="none" w="med" len="med"/>
                    </a:lnT>
                    <a:lnB w="12700" cap="flat" cmpd="sng" algn="ctr">
                      <a:solidFill>
                        <a:srgbClr val="00FF00"/>
                      </a:solidFill>
                      <a:prstDash val="solid"/>
                      <a:round/>
                      <a:headEnd type="none" w="med" len="med"/>
                      <a:tailEnd type="none" w="med" len="med"/>
                    </a:lnB>
                    <a:solidFill>
                      <a:srgbClr val="FFF8AE"/>
                    </a:solidFill>
                  </a:tcPr>
                </a:tc>
                <a:tc hMerge="1">
                  <a:txBody>
                    <a:bodyPr/>
                    <a:lstStyle/>
                    <a:p>
                      <a:endParaRPr lang="zh-CN" altLang="en-US"/>
                    </a:p>
                  </a:txBody>
                  <a:tcPr/>
                </a:tc>
                <a:tc>
                  <a:txBody>
                    <a:bodyPr/>
                    <a:lstStyle/>
                    <a:p>
                      <a:pPr algn="ctr" hangingPunct="0">
                        <a:lnSpc>
                          <a:spcPct val="150000"/>
                        </a:lnSpc>
                        <a:spcAft>
                          <a:spcPts val="0"/>
                        </a:spcAft>
                        <a:tabLst>
                          <a:tab pos="630555" algn="l"/>
                          <a:tab pos="3150870" algn="l"/>
                          <a:tab pos="6391275" algn="l"/>
                        </a:tabLst>
                      </a:pP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Attitude</a:t>
                      </a:r>
                      <a:r>
                        <a:rPr lang="zh-CN" sz="280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态度</a:t>
                      </a:r>
                      <a:r>
                        <a:rPr lang="zh-CN" sz="280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4084" marR="44084" marT="0" marB="0" anchor="ctr">
                    <a:lnL w="12700" cap="flat" cmpd="sng" algn="ctr">
                      <a:solidFill>
                        <a:srgbClr val="00FF00"/>
                      </a:solidFill>
                      <a:prstDash val="solid"/>
                      <a:round/>
                      <a:headEnd type="none" w="med" len="med"/>
                      <a:tailEnd type="none" w="med" len="med"/>
                    </a:lnL>
                    <a:lnR>
                      <a:noFill/>
                    </a:lnR>
                    <a:lnT w="12700" cap="flat" cmpd="sng" algn="ctr">
                      <a:solidFill>
                        <a:srgbClr val="00FF00"/>
                      </a:solidFill>
                      <a:prstDash val="solid"/>
                      <a:round/>
                      <a:headEnd type="none" w="med" len="med"/>
                      <a:tailEnd type="none" w="med" len="med"/>
                    </a:lnT>
                    <a:lnB w="12700" cap="flat" cmpd="sng" algn="ctr">
                      <a:solidFill>
                        <a:srgbClr val="00FF00"/>
                      </a:solidFill>
                      <a:prstDash val="solid"/>
                      <a:round/>
                      <a:headEnd type="none" w="med" len="med"/>
                      <a:tailEnd type="none" w="med" len="med"/>
                    </a:lnB>
                    <a:solidFill>
                      <a:srgbClr val="FFF8AE"/>
                    </a:solidFill>
                  </a:tcPr>
                </a:tc>
                <a:extLst>
                  <a:ext uri="{0D108BD9-81ED-4DB2-BD59-A6C34878D82A}">
                    <a16:rowId xmlns:a16="http://schemas.microsoft.com/office/drawing/2014/main" val="2829834805"/>
                  </a:ext>
                </a:extLst>
              </a:tr>
              <a:tr h="412224">
                <a:tc>
                  <a:txBody>
                    <a:bodyPr/>
                    <a:lstStyle/>
                    <a:p>
                      <a:pPr algn="ctr" hangingPunct="0">
                        <a:lnSpc>
                          <a:spcPct val="150000"/>
                        </a:lnSpc>
                        <a:spcAft>
                          <a:spcPts val="0"/>
                        </a:spcAft>
                        <a:tabLst>
                          <a:tab pos="630555" algn="l"/>
                          <a:tab pos="3150870" algn="l"/>
                          <a:tab pos="639127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Cook</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a:noFill/>
                    </a:lnL>
                    <a:lnR w="12700" cap="flat" cmpd="sng" algn="ctr">
                      <a:solidFill>
                        <a:srgbClr val="00FF00"/>
                      </a:solidFill>
                      <a:prstDash val="solid"/>
                      <a:round/>
                      <a:headEnd type="none" w="med" len="med"/>
                      <a:tailEnd type="none" w="med" len="med"/>
                    </a:lnR>
                    <a:lnT w="12700" cap="flat" cmpd="sng" algn="ctr">
                      <a:solidFill>
                        <a:srgbClr val="00FF00"/>
                      </a:solidFill>
                      <a:prstDash val="solid"/>
                      <a:round/>
                      <a:headEnd type="none" w="med" len="med"/>
                      <a:tailEnd type="none" w="med" len="med"/>
                    </a:lnT>
                    <a:lnB w="12700" cap="flat" cmpd="sng" algn="ctr">
                      <a:solidFill>
                        <a:srgbClr val="00FF00"/>
                      </a:solidFill>
                      <a:prstDash val="solid"/>
                      <a:round/>
                      <a:headEnd type="none" w="med" len="med"/>
                      <a:tailEnd type="none" w="med" len="med"/>
                    </a:lnB>
                  </a:tcPr>
                </a:tc>
                <a:tc>
                  <a:txBody>
                    <a:bodyPr/>
                    <a:lstStyle/>
                    <a:p>
                      <a:pPr algn="just" hangingPunct="0">
                        <a:lnSpc>
                          <a:spcPct val="150000"/>
                        </a:lnSpc>
                        <a:spcAft>
                          <a:spcPts val="0"/>
                        </a:spcAft>
                        <a:tabLst>
                          <a:tab pos="630555" algn="l"/>
                          <a:tab pos="3150870" algn="l"/>
                          <a:tab pos="6391275" algn="l"/>
                        </a:tabLst>
                      </a:pP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gets up at </a:t>
                      </a:r>
                      <a:r>
                        <a:rPr lang="en-US" sz="2800" dirty="0">
                          <a:solidFill>
                            <a:srgbClr val="F36B64"/>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800" dirty="0">
                          <a:solidFill>
                            <a:srgbClr val="F36B64"/>
                          </a:solidFill>
                          <a:effectLst/>
                          <a:latin typeface="宋体" panose="02010600030101010101" pitchFamily="2" charset="-122"/>
                          <a:ea typeface="宋体" panose="02010600030101010101" pitchFamily="2" charset="-122"/>
                          <a:cs typeface="Times New Roman" panose="02020603050405020304" pitchFamily="18" charset="0"/>
                        </a:rPr>
                        <a:t>.</a:t>
                      </a:r>
                      <a:r>
                        <a:rPr lang="zh-CN" sz="28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and cooks breakfast</a:t>
                      </a:r>
                      <a:endParaRPr lang="zh-CN"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FF00"/>
                      </a:solidFill>
                      <a:prstDash val="solid"/>
                      <a:round/>
                      <a:headEnd type="none" w="med" len="med"/>
                      <a:tailEnd type="none" w="med" len="med"/>
                    </a:lnL>
                    <a:lnR w="12700" cap="flat" cmpd="sng" algn="ctr">
                      <a:solidFill>
                        <a:srgbClr val="00FF00"/>
                      </a:solidFill>
                      <a:prstDash val="solid"/>
                      <a:round/>
                      <a:headEnd type="none" w="med" len="med"/>
                      <a:tailEnd type="none" w="med" len="med"/>
                    </a:lnR>
                    <a:lnT w="12700" cap="flat" cmpd="sng" algn="ctr">
                      <a:solidFill>
                        <a:srgbClr val="00FF00"/>
                      </a:solidFill>
                      <a:prstDash val="solid"/>
                      <a:round/>
                      <a:headEnd type="none" w="med" len="med"/>
                      <a:tailEnd type="none" w="med" len="med"/>
                    </a:lnT>
                    <a:lnB w="12700" cap="flat" cmpd="sng" algn="ctr">
                      <a:solidFill>
                        <a:srgbClr val="00FF00"/>
                      </a:solidFill>
                      <a:prstDash val="solid"/>
                      <a:round/>
                      <a:headEnd type="none" w="med" len="med"/>
                      <a:tailEnd type="none" w="med" len="med"/>
                    </a:lnB>
                  </a:tcPr>
                </a:tc>
                <a:tc rowSpan="6">
                  <a:txBody>
                    <a:bodyPr/>
                    <a:lstStyle/>
                    <a:p>
                      <a:pPr algn="just" hangingPunct="0">
                        <a:lnSpc>
                          <a:spcPct val="150000"/>
                        </a:lnSpc>
                        <a:spcAft>
                          <a:spcPts val="0"/>
                        </a:spcAft>
                        <a:tabLst>
                          <a:tab pos="630555" algn="l"/>
                          <a:tab pos="3150870" algn="l"/>
                          <a:tab pos="6391275" algn="l"/>
                        </a:tabLst>
                      </a:pP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His life is busy and not interesting, but he </a:t>
                      </a:r>
                      <a:r>
                        <a:rPr lang="en-US" sz="2800" dirty="0">
                          <a:solidFill>
                            <a:srgbClr val="F36B64"/>
                          </a:solidFill>
                          <a:effectLst/>
                          <a:latin typeface="Times New Roman" panose="02020603050405020304" pitchFamily="18" charset="0"/>
                          <a:ea typeface="宋体" panose="02010600030101010101" pitchFamily="2" charset="-122"/>
                          <a:cs typeface="Times New Roman" panose="02020603050405020304" pitchFamily="18" charset="0"/>
                        </a:rPr>
                        <a:t>5</a:t>
                      </a:r>
                      <a:r>
                        <a:rPr lang="en-US" sz="2800" dirty="0">
                          <a:solidFill>
                            <a:srgbClr val="F36B64"/>
                          </a:solidFill>
                          <a:effectLst/>
                          <a:latin typeface="宋体" panose="02010600030101010101" pitchFamily="2" charset="-122"/>
                          <a:ea typeface="宋体" panose="02010600030101010101" pitchFamily="2" charset="-122"/>
                          <a:cs typeface="Times New Roman" panose="02020603050405020304" pitchFamily="18" charset="0"/>
                        </a:rPr>
                        <a:t>.</a:t>
                      </a:r>
                      <a:r>
                        <a:rPr lang="zh-CN" sz="28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8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it.</a:t>
                      </a:r>
                      <a:endParaRPr lang="zh-CN"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859" marR="42859" marT="0" marB="0" anchor="ctr">
                    <a:lnL w="12700" cap="flat" cmpd="sng" algn="ctr">
                      <a:solidFill>
                        <a:srgbClr val="00FF00"/>
                      </a:solidFill>
                      <a:prstDash val="solid"/>
                      <a:round/>
                      <a:headEnd type="none" w="med" len="med"/>
                      <a:tailEnd type="none" w="med" len="med"/>
                    </a:lnL>
                    <a:lnR>
                      <a:noFill/>
                    </a:lnR>
                    <a:lnT w="12700" cap="flat" cmpd="sng" algn="ctr">
                      <a:solidFill>
                        <a:srgbClr val="00FF00"/>
                      </a:solidFill>
                      <a:prstDash val="solid"/>
                      <a:round/>
                      <a:headEnd type="none" w="med" len="med"/>
                      <a:tailEnd type="none" w="med" len="med"/>
                    </a:lnT>
                    <a:lnB w="12700" cap="flat" cmpd="sng" algn="ctr">
                      <a:solidFill>
                        <a:srgbClr val="00FF00"/>
                      </a:solidFill>
                      <a:prstDash val="solid"/>
                      <a:round/>
                      <a:headEnd type="none" w="med" len="med"/>
                      <a:tailEnd type="none" w="med" len="med"/>
                    </a:lnB>
                  </a:tcPr>
                </a:tc>
                <a:extLst>
                  <a:ext uri="{0D108BD9-81ED-4DB2-BD59-A6C34878D82A}">
                    <a16:rowId xmlns:a16="http://schemas.microsoft.com/office/drawing/2014/main" val="502228519"/>
                  </a:ext>
                </a:extLst>
              </a:tr>
              <a:tr h="666855">
                <a:tc>
                  <a:txBody>
                    <a:bodyPr/>
                    <a:lstStyle/>
                    <a:p>
                      <a:pPr algn="ctr" hangingPunct="0">
                        <a:lnSpc>
                          <a:spcPct val="150000"/>
                        </a:lnSpc>
                        <a:spcAft>
                          <a:spcPts val="0"/>
                        </a:spcAft>
                        <a:tabLst>
                          <a:tab pos="630555" algn="l"/>
                          <a:tab pos="3150870" algn="l"/>
                          <a:tab pos="639127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Driver</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a:noFill/>
                    </a:lnL>
                    <a:lnR w="12700" cap="flat" cmpd="sng" algn="ctr">
                      <a:solidFill>
                        <a:srgbClr val="00FF00"/>
                      </a:solidFill>
                      <a:prstDash val="solid"/>
                      <a:round/>
                      <a:headEnd type="none" w="med" len="med"/>
                      <a:tailEnd type="none" w="med" len="med"/>
                    </a:lnR>
                    <a:lnT w="12700" cap="flat" cmpd="sng" algn="ctr">
                      <a:solidFill>
                        <a:srgbClr val="00FF00"/>
                      </a:solidFill>
                      <a:prstDash val="solid"/>
                      <a:round/>
                      <a:headEnd type="none" w="med" len="med"/>
                      <a:tailEnd type="none" w="med" len="med"/>
                    </a:lnT>
                    <a:lnB w="12700" cap="flat" cmpd="sng" algn="ctr">
                      <a:solidFill>
                        <a:srgbClr val="00FF00"/>
                      </a:solidFill>
                      <a:prstDash val="solid"/>
                      <a:round/>
                      <a:headEnd type="none" w="med" len="med"/>
                      <a:tailEnd type="none" w="med" len="med"/>
                    </a:lnB>
                  </a:tcPr>
                </a:tc>
                <a:tc>
                  <a:txBody>
                    <a:bodyPr/>
                    <a:lstStyle/>
                    <a:p>
                      <a:pPr algn="just" hangingPunct="0">
                        <a:lnSpc>
                          <a:spcPct val="150000"/>
                        </a:lnSpc>
                        <a:spcAft>
                          <a:spcPts val="0"/>
                        </a:spcAft>
                        <a:tabLst>
                          <a:tab pos="630555" algn="l"/>
                          <a:tab pos="3150870" algn="l"/>
                          <a:tab pos="639127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drives children to school at eight</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FF00"/>
                      </a:solidFill>
                      <a:prstDash val="solid"/>
                      <a:round/>
                      <a:headEnd type="none" w="med" len="med"/>
                      <a:tailEnd type="none" w="med" len="med"/>
                    </a:lnL>
                    <a:lnR w="12700" cap="flat" cmpd="sng" algn="ctr">
                      <a:solidFill>
                        <a:srgbClr val="00FF00"/>
                      </a:solidFill>
                      <a:prstDash val="solid"/>
                      <a:round/>
                      <a:headEnd type="none" w="med" len="med"/>
                      <a:tailEnd type="none" w="med" len="med"/>
                    </a:lnR>
                    <a:lnT w="12700" cap="flat" cmpd="sng" algn="ctr">
                      <a:solidFill>
                        <a:srgbClr val="00FF00"/>
                      </a:solidFill>
                      <a:prstDash val="solid"/>
                      <a:round/>
                      <a:headEnd type="none" w="med" len="med"/>
                      <a:tailEnd type="none" w="med" len="med"/>
                    </a:lnT>
                    <a:lnB w="12700" cap="flat" cmpd="sng" algn="ctr">
                      <a:solidFill>
                        <a:srgbClr val="00FF00"/>
                      </a:solidFill>
                      <a:prstDash val="solid"/>
                      <a:round/>
                      <a:headEnd type="none" w="med" len="med"/>
                      <a:tailEnd type="none" w="med" len="med"/>
                    </a:lnB>
                  </a:tcPr>
                </a:tc>
                <a:tc vMerge="1">
                  <a:txBody>
                    <a:bodyPr/>
                    <a:lstStyle/>
                    <a:p>
                      <a:endParaRPr lang="zh-CN" altLang="en-US"/>
                    </a:p>
                  </a:txBody>
                  <a:tcPr/>
                </a:tc>
                <a:extLst>
                  <a:ext uri="{0D108BD9-81ED-4DB2-BD59-A6C34878D82A}">
                    <a16:rowId xmlns:a16="http://schemas.microsoft.com/office/drawing/2014/main" val="692396895"/>
                  </a:ext>
                </a:extLst>
              </a:tr>
              <a:tr h="329880">
                <a:tc>
                  <a:txBody>
                    <a:bodyPr/>
                    <a:lstStyle/>
                    <a:p>
                      <a:pPr algn="ctr" hangingPunct="0">
                        <a:lnSpc>
                          <a:spcPct val="150000"/>
                        </a:lnSpc>
                        <a:spcAft>
                          <a:spcPts val="0"/>
                        </a:spcAft>
                        <a:tabLst>
                          <a:tab pos="630555" algn="l"/>
                          <a:tab pos="3150870" algn="l"/>
                          <a:tab pos="639127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Postman</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a:noFill/>
                    </a:lnL>
                    <a:lnR w="12700" cap="flat" cmpd="sng" algn="ctr">
                      <a:solidFill>
                        <a:srgbClr val="00FF00"/>
                      </a:solidFill>
                      <a:prstDash val="solid"/>
                      <a:round/>
                      <a:headEnd type="none" w="med" len="med"/>
                      <a:tailEnd type="none" w="med" len="med"/>
                    </a:lnR>
                    <a:lnT w="12700" cap="flat" cmpd="sng" algn="ctr">
                      <a:solidFill>
                        <a:srgbClr val="00FF00"/>
                      </a:solidFill>
                      <a:prstDash val="solid"/>
                      <a:round/>
                      <a:headEnd type="none" w="med" len="med"/>
                      <a:tailEnd type="none" w="med" len="med"/>
                    </a:lnT>
                    <a:lnB w="12700" cap="flat" cmpd="sng" algn="ctr">
                      <a:solidFill>
                        <a:srgbClr val="00FF00"/>
                      </a:solidFill>
                      <a:prstDash val="solid"/>
                      <a:round/>
                      <a:headEnd type="none" w="med" len="med"/>
                      <a:tailEnd type="none" w="med" len="med"/>
                    </a:lnB>
                  </a:tcPr>
                </a:tc>
                <a:tc>
                  <a:txBody>
                    <a:bodyPr/>
                    <a:lstStyle/>
                    <a:p>
                      <a:pPr algn="just" hangingPunct="0">
                        <a:lnSpc>
                          <a:spcPct val="150000"/>
                        </a:lnSpc>
                        <a:spcAft>
                          <a:spcPts val="0"/>
                        </a:spcAft>
                        <a:tabLst>
                          <a:tab pos="630555" algn="l"/>
                          <a:tab pos="3150870" algn="l"/>
                          <a:tab pos="639127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sends </a:t>
                      </a:r>
                      <a:r>
                        <a:rPr lang="en-US" sz="2800">
                          <a:solidFill>
                            <a:srgbClr val="F36B64"/>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800">
                          <a:solidFill>
                            <a:srgbClr val="F36B64"/>
                          </a:solidFill>
                          <a:effectLst/>
                          <a:latin typeface="宋体" panose="02010600030101010101" pitchFamily="2" charset="-122"/>
                          <a:ea typeface="宋体" panose="02010600030101010101" pitchFamily="2" charset="-122"/>
                          <a:cs typeface="Times New Roman" panose="02020603050405020304" pitchFamily="18" charset="0"/>
                        </a:rPr>
                        <a:t>.</a:t>
                      </a:r>
                      <a:r>
                        <a:rPr lang="zh-CN" sz="2800" u="sng">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to the houses at nine</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FF00"/>
                      </a:solidFill>
                      <a:prstDash val="solid"/>
                      <a:round/>
                      <a:headEnd type="none" w="med" len="med"/>
                      <a:tailEnd type="none" w="med" len="med"/>
                    </a:lnL>
                    <a:lnR w="12700" cap="flat" cmpd="sng" algn="ctr">
                      <a:solidFill>
                        <a:srgbClr val="00FF00"/>
                      </a:solidFill>
                      <a:prstDash val="solid"/>
                      <a:round/>
                      <a:headEnd type="none" w="med" len="med"/>
                      <a:tailEnd type="none" w="med" len="med"/>
                    </a:lnR>
                    <a:lnT w="12700" cap="flat" cmpd="sng" algn="ctr">
                      <a:solidFill>
                        <a:srgbClr val="00FF00"/>
                      </a:solidFill>
                      <a:prstDash val="solid"/>
                      <a:round/>
                      <a:headEnd type="none" w="med" len="med"/>
                      <a:tailEnd type="none" w="med" len="med"/>
                    </a:lnT>
                    <a:lnB w="12700" cap="flat" cmpd="sng" algn="ctr">
                      <a:solidFill>
                        <a:srgbClr val="00FF00"/>
                      </a:solidFill>
                      <a:prstDash val="solid"/>
                      <a:round/>
                      <a:headEnd type="none" w="med" len="med"/>
                      <a:tailEnd type="none" w="med" len="med"/>
                    </a:lnB>
                  </a:tcPr>
                </a:tc>
                <a:tc vMerge="1">
                  <a:txBody>
                    <a:bodyPr/>
                    <a:lstStyle/>
                    <a:p>
                      <a:endParaRPr lang="zh-CN" altLang="en-US"/>
                    </a:p>
                  </a:txBody>
                  <a:tcPr/>
                </a:tc>
                <a:extLst>
                  <a:ext uri="{0D108BD9-81ED-4DB2-BD59-A6C34878D82A}">
                    <a16:rowId xmlns:a16="http://schemas.microsoft.com/office/drawing/2014/main" val="1968219287"/>
                  </a:ext>
                </a:extLst>
              </a:tr>
              <a:tr h="329880">
                <a:tc>
                  <a:txBody>
                    <a:bodyPr/>
                    <a:lstStyle/>
                    <a:p>
                      <a:pPr algn="ctr" hangingPunct="0">
                        <a:lnSpc>
                          <a:spcPct val="150000"/>
                        </a:lnSpc>
                        <a:spcAft>
                          <a:spcPts val="0"/>
                        </a:spcAft>
                        <a:tabLst>
                          <a:tab pos="630555" algn="l"/>
                          <a:tab pos="3150870" algn="l"/>
                          <a:tab pos="639127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Boatman</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a:noFill/>
                    </a:lnL>
                    <a:lnR w="12700" cap="flat" cmpd="sng" algn="ctr">
                      <a:solidFill>
                        <a:srgbClr val="00FF00"/>
                      </a:solidFill>
                      <a:prstDash val="solid"/>
                      <a:round/>
                      <a:headEnd type="none" w="med" len="med"/>
                      <a:tailEnd type="none" w="med" len="med"/>
                    </a:lnR>
                    <a:lnT w="12700" cap="flat" cmpd="sng" algn="ctr">
                      <a:solidFill>
                        <a:srgbClr val="00FF00"/>
                      </a:solidFill>
                      <a:prstDash val="solid"/>
                      <a:round/>
                      <a:headEnd type="none" w="med" len="med"/>
                      <a:tailEnd type="none" w="med" len="med"/>
                    </a:lnT>
                    <a:lnB w="12700" cap="flat" cmpd="sng" algn="ctr">
                      <a:solidFill>
                        <a:srgbClr val="00FF00"/>
                      </a:solidFill>
                      <a:prstDash val="solid"/>
                      <a:round/>
                      <a:headEnd type="none" w="med" len="med"/>
                      <a:tailEnd type="none" w="med" len="med"/>
                    </a:lnB>
                  </a:tcPr>
                </a:tc>
                <a:tc>
                  <a:txBody>
                    <a:bodyPr/>
                    <a:lstStyle/>
                    <a:p>
                      <a:pPr algn="just" hangingPunct="0">
                        <a:lnSpc>
                          <a:spcPct val="150000"/>
                        </a:lnSpc>
                        <a:spcAft>
                          <a:spcPts val="0"/>
                        </a:spcAft>
                        <a:tabLst>
                          <a:tab pos="630555" algn="l"/>
                          <a:tab pos="3150870" algn="l"/>
                          <a:tab pos="6391275" algn="l"/>
                        </a:tabLst>
                      </a:pP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takes tourists to the island on his </a:t>
                      </a:r>
                      <a:r>
                        <a:rPr lang="en-US" sz="2800" dirty="0">
                          <a:solidFill>
                            <a:srgbClr val="F36B64"/>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800" dirty="0" smtClean="0">
                          <a:solidFill>
                            <a:srgbClr val="F36B64"/>
                          </a:solidFill>
                          <a:effectLst/>
                          <a:latin typeface="宋体" panose="02010600030101010101" pitchFamily="2" charset="-122"/>
                          <a:ea typeface="宋体" panose="02010600030101010101" pitchFamily="2" charset="-122"/>
                          <a:cs typeface="Times New Roman" panose="02020603050405020304" pitchFamily="18" charset="0"/>
                        </a:rPr>
                        <a:t>.</a:t>
                      </a:r>
                      <a:r>
                        <a:rPr lang="en-US" sz="2800" dirty="0" smtClean="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________</a:t>
                      </a:r>
                      <a:r>
                        <a:rPr lang="zh-CN" sz="28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FF00"/>
                      </a:solidFill>
                      <a:prstDash val="solid"/>
                      <a:round/>
                      <a:headEnd type="none" w="med" len="med"/>
                      <a:tailEnd type="none" w="med" len="med"/>
                    </a:lnL>
                    <a:lnR w="12700" cap="flat" cmpd="sng" algn="ctr">
                      <a:solidFill>
                        <a:srgbClr val="00FF00"/>
                      </a:solidFill>
                      <a:prstDash val="solid"/>
                      <a:round/>
                      <a:headEnd type="none" w="med" len="med"/>
                      <a:tailEnd type="none" w="med" len="med"/>
                    </a:lnR>
                    <a:lnT w="12700" cap="flat" cmpd="sng" algn="ctr">
                      <a:solidFill>
                        <a:srgbClr val="00FF00"/>
                      </a:solidFill>
                      <a:prstDash val="solid"/>
                      <a:round/>
                      <a:headEnd type="none" w="med" len="med"/>
                      <a:tailEnd type="none" w="med" len="med"/>
                    </a:lnT>
                    <a:lnB w="12700" cap="flat" cmpd="sng" algn="ctr">
                      <a:solidFill>
                        <a:srgbClr val="00FF00"/>
                      </a:solidFill>
                      <a:prstDash val="solid"/>
                      <a:round/>
                      <a:headEnd type="none" w="med" len="med"/>
                      <a:tailEnd type="none" w="med" len="med"/>
                    </a:lnB>
                  </a:tcPr>
                </a:tc>
                <a:tc vMerge="1">
                  <a:txBody>
                    <a:bodyPr/>
                    <a:lstStyle/>
                    <a:p>
                      <a:endParaRPr lang="zh-CN" altLang="en-US"/>
                    </a:p>
                  </a:txBody>
                  <a:tcPr/>
                </a:tc>
                <a:extLst>
                  <a:ext uri="{0D108BD9-81ED-4DB2-BD59-A6C34878D82A}">
                    <a16:rowId xmlns:a16="http://schemas.microsoft.com/office/drawing/2014/main" val="321758406"/>
                  </a:ext>
                </a:extLst>
              </a:tr>
              <a:tr h="374759">
                <a:tc>
                  <a:txBody>
                    <a:bodyPr/>
                    <a:lstStyle/>
                    <a:p>
                      <a:pPr algn="ctr" hangingPunct="0">
                        <a:lnSpc>
                          <a:spcPct val="150000"/>
                        </a:lnSpc>
                        <a:spcAft>
                          <a:spcPts val="0"/>
                        </a:spcAft>
                        <a:tabLst>
                          <a:tab pos="630555" algn="l"/>
                          <a:tab pos="3150870" algn="l"/>
                          <a:tab pos="639127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Milkman</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a:noFill/>
                    </a:lnL>
                    <a:lnR w="12700" cap="flat" cmpd="sng" algn="ctr">
                      <a:solidFill>
                        <a:srgbClr val="00FF00"/>
                      </a:solidFill>
                      <a:prstDash val="solid"/>
                      <a:round/>
                      <a:headEnd type="none" w="med" len="med"/>
                      <a:tailEnd type="none" w="med" len="med"/>
                    </a:lnR>
                    <a:lnT w="12700" cap="flat" cmpd="sng" algn="ctr">
                      <a:solidFill>
                        <a:srgbClr val="00FF00"/>
                      </a:solidFill>
                      <a:prstDash val="solid"/>
                      <a:round/>
                      <a:headEnd type="none" w="med" len="med"/>
                      <a:tailEnd type="none" w="med" len="med"/>
                    </a:lnT>
                    <a:lnB w="12700" cap="flat" cmpd="sng" algn="ctr">
                      <a:solidFill>
                        <a:srgbClr val="00FF00"/>
                      </a:solidFill>
                      <a:prstDash val="solid"/>
                      <a:round/>
                      <a:headEnd type="none" w="med" len="med"/>
                      <a:tailEnd type="none" w="med" len="med"/>
                    </a:lnB>
                  </a:tcPr>
                </a:tc>
                <a:tc>
                  <a:txBody>
                    <a:bodyPr/>
                    <a:lstStyle/>
                    <a:p>
                      <a:pPr algn="just" hangingPunct="0">
                        <a:lnSpc>
                          <a:spcPct val="150000"/>
                        </a:lnSpc>
                        <a:spcAft>
                          <a:spcPts val="0"/>
                        </a:spcAft>
                        <a:tabLst>
                          <a:tab pos="630555" algn="l"/>
                          <a:tab pos="3150870" algn="l"/>
                          <a:tab pos="6391275" algn="l"/>
                        </a:tabLst>
                      </a:pP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sends milk to the houses</a:t>
                      </a:r>
                      <a:endParaRPr lang="zh-CN"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FF00"/>
                      </a:solidFill>
                      <a:prstDash val="solid"/>
                      <a:round/>
                      <a:headEnd type="none" w="med" len="med"/>
                      <a:tailEnd type="none" w="med" len="med"/>
                    </a:lnL>
                    <a:lnR w="12700" cap="flat" cmpd="sng" algn="ctr">
                      <a:solidFill>
                        <a:srgbClr val="00FF00"/>
                      </a:solidFill>
                      <a:prstDash val="solid"/>
                      <a:round/>
                      <a:headEnd type="none" w="med" len="med"/>
                      <a:tailEnd type="none" w="med" len="med"/>
                    </a:lnR>
                    <a:lnT w="12700" cap="flat" cmpd="sng" algn="ctr">
                      <a:solidFill>
                        <a:srgbClr val="00FF00"/>
                      </a:solidFill>
                      <a:prstDash val="solid"/>
                      <a:round/>
                      <a:headEnd type="none" w="med" len="med"/>
                      <a:tailEnd type="none" w="med" len="med"/>
                    </a:lnT>
                    <a:lnB w="12700" cap="flat" cmpd="sng" algn="ctr">
                      <a:solidFill>
                        <a:srgbClr val="00FF00"/>
                      </a:solidFill>
                      <a:prstDash val="solid"/>
                      <a:round/>
                      <a:headEnd type="none" w="med" len="med"/>
                      <a:tailEnd type="none" w="med" len="med"/>
                    </a:lnB>
                  </a:tcPr>
                </a:tc>
                <a:tc vMerge="1">
                  <a:txBody>
                    <a:bodyPr/>
                    <a:lstStyle/>
                    <a:p>
                      <a:endParaRPr lang="zh-CN" altLang="en-US"/>
                    </a:p>
                  </a:txBody>
                  <a:tcPr/>
                </a:tc>
                <a:extLst>
                  <a:ext uri="{0D108BD9-81ED-4DB2-BD59-A6C34878D82A}">
                    <a16:rowId xmlns:a16="http://schemas.microsoft.com/office/drawing/2014/main" val="3806727057"/>
                  </a:ext>
                </a:extLst>
              </a:tr>
              <a:tr h="749465">
                <a:tc>
                  <a:txBody>
                    <a:bodyPr/>
                    <a:lstStyle/>
                    <a:p>
                      <a:pPr algn="ctr" hangingPunct="0">
                        <a:lnSpc>
                          <a:spcPct val="150000"/>
                        </a:lnSpc>
                        <a:spcAft>
                          <a:spcPts val="0"/>
                        </a:spcAft>
                        <a:tabLst>
                          <a:tab pos="630555" algn="l"/>
                          <a:tab pos="3150870" algn="l"/>
                          <a:tab pos="639127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Shopkeeper</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a:noFill/>
                    </a:lnL>
                    <a:lnR w="12700" cap="flat" cmpd="sng" algn="ctr">
                      <a:solidFill>
                        <a:srgbClr val="00FF00"/>
                      </a:solidFill>
                      <a:prstDash val="solid"/>
                      <a:round/>
                      <a:headEnd type="none" w="med" len="med"/>
                      <a:tailEnd type="none" w="med" len="med"/>
                    </a:lnR>
                    <a:lnT w="12700" cap="flat" cmpd="sng" algn="ctr">
                      <a:solidFill>
                        <a:srgbClr val="00FF00"/>
                      </a:solidFill>
                      <a:prstDash val="solid"/>
                      <a:round/>
                      <a:headEnd type="none" w="med" len="med"/>
                      <a:tailEnd type="none" w="med" len="med"/>
                    </a:lnT>
                    <a:lnB w="12700" cap="flat" cmpd="sng" algn="ctr">
                      <a:solidFill>
                        <a:srgbClr val="00FF00"/>
                      </a:solidFill>
                      <a:prstDash val="solid"/>
                      <a:round/>
                      <a:headEnd type="none" w="med" len="med"/>
                      <a:tailEnd type="none" w="med" len="med"/>
                    </a:lnB>
                  </a:tcPr>
                </a:tc>
                <a:tc>
                  <a:txBody>
                    <a:bodyPr/>
                    <a:lstStyle/>
                    <a:p>
                      <a:pPr algn="just" hangingPunct="0">
                        <a:lnSpc>
                          <a:spcPct val="150000"/>
                        </a:lnSpc>
                        <a:spcAft>
                          <a:spcPts val="0"/>
                        </a:spcAft>
                        <a:tabLst>
                          <a:tab pos="630555" algn="l"/>
                          <a:tab pos="3150870" algn="l"/>
                          <a:tab pos="6391275" algn="l"/>
                        </a:tabLst>
                      </a:pPr>
                      <a:r>
                        <a:rPr lang="en-US" sz="2800" dirty="0">
                          <a:solidFill>
                            <a:srgbClr val="F36B64"/>
                          </a:solidFill>
                          <a:effectLst/>
                          <a:latin typeface="Times New Roman" panose="02020603050405020304" pitchFamily="18" charset="0"/>
                          <a:ea typeface="宋体" panose="02010600030101010101" pitchFamily="2" charset="-122"/>
                          <a:cs typeface="Times New Roman" panose="02020603050405020304" pitchFamily="18" charset="0"/>
                        </a:rPr>
                        <a:t>4</a:t>
                      </a:r>
                      <a:r>
                        <a:rPr lang="en-US" sz="2800" dirty="0">
                          <a:solidFill>
                            <a:srgbClr val="F36B64"/>
                          </a:solidFill>
                          <a:effectLst/>
                          <a:latin typeface="宋体" panose="02010600030101010101" pitchFamily="2" charset="-122"/>
                          <a:ea typeface="宋体" panose="02010600030101010101" pitchFamily="2" charset="-122"/>
                          <a:cs typeface="Times New Roman" panose="02020603050405020304" pitchFamily="18" charset="0"/>
                        </a:rPr>
                        <a:t>.</a:t>
                      </a:r>
                      <a:r>
                        <a:rPr lang="zh-CN" sz="28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in the shop</a:t>
                      </a:r>
                      <a:endParaRPr lang="zh-CN"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FF00"/>
                      </a:solidFill>
                      <a:prstDash val="solid"/>
                      <a:round/>
                      <a:headEnd type="none" w="med" len="med"/>
                      <a:tailEnd type="none" w="med" len="med"/>
                    </a:lnL>
                    <a:lnR w="12700" cap="flat" cmpd="sng" algn="ctr">
                      <a:solidFill>
                        <a:srgbClr val="00FF00"/>
                      </a:solidFill>
                      <a:prstDash val="solid"/>
                      <a:round/>
                      <a:headEnd type="none" w="med" len="med"/>
                      <a:tailEnd type="none" w="med" len="med"/>
                    </a:lnR>
                    <a:lnT w="12700" cap="flat" cmpd="sng" algn="ctr">
                      <a:solidFill>
                        <a:srgbClr val="00FF00"/>
                      </a:solidFill>
                      <a:prstDash val="solid"/>
                      <a:round/>
                      <a:headEnd type="none" w="med" len="med"/>
                      <a:tailEnd type="none" w="med" len="med"/>
                    </a:lnT>
                    <a:lnB w="12700" cap="flat" cmpd="sng" algn="ctr">
                      <a:solidFill>
                        <a:srgbClr val="00FF00"/>
                      </a:solidFill>
                      <a:prstDash val="solid"/>
                      <a:round/>
                      <a:headEnd type="none" w="med" len="med"/>
                      <a:tailEnd type="none" w="med" len="med"/>
                    </a:lnB>
                  </a:tcPr>
                </a:tc>
                <a:tc vMerge="1">
                  <a:txBody>
                    <a:bodyPr/>
                    <a:lstStyle/>
                    <a:p>
                      <a:endParaRPr lang="zh-CN" altLang="en-US"/>
                    </a:p>
                  </a:txBody>
                  <a:tcPr/>
                </a:tc>
                <a:extLst>
                  <a:ext uri="{0D108BD9-81ED-4DB2-BD59-A6C34878D82A}">
                    <a16:rowId xmlns:a16="http://schemas.microsoft.com/office/drawing/2014/main" val="1914785440"/>
                  </a:ext>
                </a:extLst>
              </a:tr>
            </a:tbl>
          </a:graphicData>
        </a:graphic>
      </p:graphicFrame>
      <p:sp>
        <p:nvSpPr>
          <p:cNvPr id="3" name="文本框 2"/>
          <p:cNvSpPr txBox="1"/>
          <p:nvPr/>
        </p:nvSpPr>
        <p:spPr>
          <a:xfrm>
            <a:off x="4222998" y="2158734"/>
            <a:ext cx="603050" cy="523220"/>
          </a:xfrm>
          <a:prstGeom prst="rect">
            <a:avLst/>
          </a:prstGeom>
          <a:noFill/>
        </p:spPr>
        <p:txBody>
          <a:bodyPr wrap="none" rtlCol="0">
            <a:spAutoFit/>
          </a:bodyPr>
          <a:lstStyle/>
          <a:p>
            <a:pPr algn="ctr"/>
            <a:r>
              <a:rPr lang="en-US" altLang="zh-CN" dirty="0"/>
              <a:t>six</a:t>
            </a:r>
            <a:endParaRPr lang="zh-CN" altLang="en-US" sz="2800" b="1" kern="100" dirty="0">
              <a:solidFill>
                <a:srgbClr val="FF0000"/>
              </a:solidFill>
              <a:cs typeface="Times New Roman" panose="02020603050405020304" pitchFamily="18" charset="0"/>
            </a:endParaRPr>
          </a:p>
        </p:txBody>
      </p:sp>
      <p:sp>
        <p:nvSpPr>
          <p:cNvPr id="5" name="文本框 4"/>
          <p:cNvSpPr txBox="1"/>
          <p:nvPr/>
        </p:nvSpPr>
        <p:spPr>
          <a:xfrm>
            <a:off x="3718942" y="3429000"/>
            <a:ext cx="1140057" cy="523220"/>
          </a:xfrm>
          <a:prstGeom prst="rect">
            <a:avLst/>
          </a:prstGeom>
          <a:noFill/>
        </p:spPr>
        <p:txBody>
          <a:bodyPr wrap="none" rtlCol="0">
            <a:spAutoFit/>
          </a:bodyPr>
          <a:lstStyle/>
          <a:p>
            <a:pPr algn="ctr"/>
            <a:r>
              <a:rPr lang="en-US" altLang="zh-CN" dirty="0"/>
              <a:t>letters</a:t>
            </a:r>
            <a:endParaRPr lang="zh-CN" altLang="en-US" sz="2800" b="1" kern="100" dirty="0">
              <a:solidFill>
                <a:srgbClr val="FF0000"/>
              </a:solidFill>
              <a:cs typeface="Times New Roman" panose="02020603050405020304" pitchFamily="18" charset="0"/>
            </a:endParaRPr>
          </a:p>
        </p:txBody>
      </p:sp>
      <p:sp>
        <p:nvSpPr>
          <p:cNvPr id="6" name="文本框 5"/>
          <p:cNvSpPr txBox="1"/>
          <p:nvPr/>
        </p:nvSpPr>
        <p:spPr>
          <a:xfrm>
            <a:off x="7776420" y="4105950"/>
            <a:ext cx="864340" cy="523220"/>
          </a:xfrm>
          <a:prstGeom prst="rect">
            <a:avLst/>
          </a:prstGeom>
          <a:noFill/>
        </p:spPr>
        <p:txBody>
          <a:bodyPr wrap="none" rtlCol="0">
            <a:spAutoFit/>
          </a:bodyPr>
          <a:lstStyle/>
          <a:p>
            <a:pPr algn="ctr"/>
            <a:r>
              <a:rPr lang="en-US" altLang="zh-CN" dirty="0"/>
              <a:t>boat</a:t>
            </a:r>
            <a:endParaRPr lang="zh-CN" altLang="en-US" sz="2800" b="1" kern="100" dirty="0">
              <a:solidFill>
                <a:srgbClr val="FF0000"/>
              </a:solidFill>
              <a:cs typeface="Times New Roman" panose="02020603050405020304" pitchFamily="18" charset="0"/>
            </a:endParaRPr>
          </a:p>
        </p:txBody>
      </p:sp>
      <p:sp>
        <p:nvSpPr>
          <p:cNvPr id="7" name="文本框 6"/>
          <p:cNvSpPr txBox="1"/>
          <p:nvPr/>
        </p:nvSpPr>
        <p:spPr>
          <a:xfrm>
            <a:off x="2926854" y="5354052"/>
            <a:ext cx="982961" cy="523220"/>
          </a:xfrm>
          <a:prstGeom prst="rect">
            <a:avLst/>
          </a:prstGeom>
          <a:noFill/>
        </p:spPr>
        <p:txBody>
          <a:bodyPr wrap="none" rtlCol="0">
            <a:spAutoFit/>
          </a:bodyPr>
          <a:lstStyle/>
          <a:p>
            <a:pPr algn="ctr"/>
            <a:r>
              <a:rPr lang="en-US" altLang="zh-CN" dirty="0"/>
              <a:t>helps</a:t>
            </a:r>
            <a:endParaRPr lang="zh-CN" altLang="en-US" sz="2800" b="1" kern="100" dirty="0">
              <a:solidFill>
                <a:srgbClr val="FF0000"/>
              </a:solidFill>
              <a:cs typeface="Times New Roman" panose="02020603050405020304" pitchFamily="18" charset="0"/>
            </a:endParaRPr>
          </a:p>
        </p:txBody>
      </p:sp>
      <p:sp>
        <p:nvSpPr>
          <p:cNvPr id="8" name="文本框 7"/>
          <p:cNvSpPr txBox="1"/>
          <p:nvPr/>
        </p:nvSpPr>
        <p:spPr>
          <a:xfrm>
            <a:off x="9839622" y="4438200"/>
            <a:ext cx="881973" cy="523220"/>
          </a:xfrm>
          <a:prstGeom prst="rect">
            <a:avLst/>
          </a:prstGeom>
          <a:noFill/>
        </p:spPr>
        <p:txBody>
          <a:bodyPr wrap="none" rtlCol="0">
            <a:spAutoFit/>
          </a:bodyPr>
          <a:lstStyle/>
          <a:p>
            <a:pPr algn="ctr"/>
            <a:r>
              <a:rPr lang="en-US" altLang="zh-CN" dirty="0"/>
              <a:t>likes</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29505692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7" grpId="0"/>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17711"/>
            <a:ext cx="11485848" cy="1303177"/>
          </a:xfrm>
        </p:spPr>
        <p:txBody>
          <a:bodyPr/>
          <a:lstStyle/>
          <a:p>
            <a:pPr hangingPunct="0">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二</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a:t>
            </a:r>
            <a:r>
              <a:rPr lang="en-US" altLang="zh-CN"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a:t>
            </a:r>
            <a:r>
              <a:rPr lang="en-US"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think</a:t>
            </a:r>
            <a:r>
              <a:rPr lang="en-US"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Sam</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zh-CN" altLang="zh-CN"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a:t>
            </a:r>
            <a:r>
              <a:rPr lang="zh-CN" altLang="zh-CN"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p:nvPr/>
        </p:nvPicPr>
        <p:blipFill>
          <a:blip r:embed="rId2"/>
          <a:stretch>
            <a:fillRect/>
          </a:stretch>
        </p:blipFill>
        <p:spPr>
          <a:xfrm>
            <a:off x="1486694" y="1149126"/>
            <a:ext cx="4304665" cy="573405"/>
          </a:xfrm>
          <a:prstGeom prst="rect">
            <a:avLst/>
          </a:prstGeom>
        </p:spPr>
      </p:pic>
      <p:sp>
        <p:nvSpPr>
          <p:cNvPr id="4" name="矩形 3"/>
          <p:cNvSpPr/>
          <p:nvPr/>
        </p:nvSpPr>
        <p:spPr>
          <a:xfrm>
            <a:off x="406574" y="1645044"/>
            <a:ext cx="8231782" cy="738664"/>
          </a:xfrm>
          <a:prstGeom prst="rect">
            <a:avLst/>
          </a:prstGeom>
        </p:spPr>
        <p:txBody>
          <a:bodyPr wrap="square">
            <a:spAutoFit/>
          </a:bodyPr>
          <a:lstStyle/>
          <a:p>
            <a:pPr algn="just">
              <a:lnSpc>
                <a:spcPct val="150000"/>
              </a:lnSpc>
              <a:spcAft>
                <a:spcPts val="0"/>
              </a:spcAft>
            </a:pPr>
            <a:r>
              <a:rPr lang="en-US" altLang="zh-CN" dirty="0">
                <a:cs typeface="Times New Roman" panose="02020603050405020304" pitchFamily="18" charset="0"/>
              </a:rPr>
              <a:t>I think he is very busy and helpful</a:t>
            </a:r>
            <a:r>
              <a:rPr lang="en-US" altLang="zh-CN" dirty="0">
                <a:latin typeface="宋体" panose="02010600030101010101" pitchFamily="2" charset="-122"/>
                <a:cs typeface="Times New Roman" panose="02020603050405020304" pitchFamily="18" charset="0"/>
              </a:rPr>
              <a:t>.</a:t>
            </a:r>
            <a:r>
              <a:rPr lang="zh-CN" altLang="zh-CN" dirty="0">
                <a:cs typeface="宋体" panose="02010600030101010101" pitchFamily="2" charset="-122"/>
              </a:rPr>
              <a:t>（</a:t>
            </a:r>
            <a:r>
              <a:rPr lang="zh-CN" altLang="zh-CN" dirty="0">
                <a:ea typeface="楷体" panose="02010609060101010101" pitchFamily="49" charset="-122"/>
                <a:cs typeface="Times New Roman" panose="02020603050405020304" pitchFamily="18" charset="0"/>
              </a:rPr>
              <a:t>答案不唯一</a:t>
            </a:r>
            <a:r>
              <a:rPr lang="zh-CN" altLang="zh-CN" dirty="0">
                <a:cs typeface="宋体" panose="02010600030101010101" pitchFamily="2" charset="-122"/>
              </a:rPr>
              <a:t>）</a:t>
            </a:r>
            <a:endParaRPr lang="zh-CN" altLang="zh-CN" sz="105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23126572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00584"/>
            <a:ext cx="11485848" cy="4616648"/>
          </a:xfrm>
        </p:spPr>
        <p:txBody>
          <a:bodyPr/>
          <a:lstStyle/>
          <a:p>
            <a:pPr hangingPunct="0">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二、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阅读</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短文</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完成下列各题。</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There is a person called Chen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Yaozi</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the Northern Song Dynasty. He is an officer and he is good at archery. People all admire him.</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One day, Chen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Yaozi</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shoots an arrow and breaks a thin and soft willow branch. The crowd think he is a magic archer. Just then, an old man who sells oil goes by and says this isn’t special. He tells Chen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Yaozi</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reason why he is good at shooting arrows is that he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practises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a lot.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p:nvPr/>
        </p:nvPicPr>
        <p:blipFill>
          <a:blip r:embed="rId2"/>
          <a:stretch>
            <a:fillRect/>
          </a:stretch>
        </p:blipFill>
        <p:spPr>
          <a:xfrm>
            <a:off x="1126654" y="968386"/>
            <a:ext cx="3168352" cy="573216"/>
          </a:xfrm>
          <a:prstGeom prst="rect">
            <a:avLst/>
          </a:prstGeom>
        </p:spPr>
      </p:pic>
    </p:spTree>
    <p:extLst>
      <p:ext uri="{BB962C8B-B14F-4D97-AF65-F5344CB8AC3E}">
        <p14:creationId xmlns:p14="http://schemas.microsoft.com/office/powerpoint/2010/main" val="182649449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246530"/>
          </a:xfrm>
        </p:spPr>
        <p:txBody>
          <a:bodyPr/>
          <a:lstStyle/>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After that he puts a copper coin on a gourd on the ground. He takes a spoon of oil, holds it high and pours the oil into the gourd. The oil falls straight just through the hole of the coin and no drop of oil falls on the coin. The old man says there is nothing special because he is just skilled. The crowd think it is amazing. Chen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Yaozi</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feels ashamed.</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5316359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336154" y="1063590"/>
            <a:ext cx="11510547" cy="3877578"/>
          </a:xfrm>
          <a:prstGeom prst="rect">
            <a:avLst/>
          </a:prstGeom>
        </p:spPr>
      </p:pic>
      <p:sp>
        <p:nvSpPr>
          <p:cNvPr id="2" name="内容占位符 1"/>
          <p:cNvSpPr>
            <a:spLocks noGrp="1"/>
          </p:cNvSpPr>
          <p:nvPr>
            <p:ph idx="1"/>
          </p:nvPr>
        </p:nvSpPr>
        <p:spPr>
          <a:xfrm>
            <a:off x="360854" y="922988"/>
            <a:ext cx="11485848" cy="3970318"/>
          </a:xfrm>
        </p:spPr>
        <p:txBody>
          <a:bodyPr/>
          <a:lstStyle/>
          <a:p>
            <a:pPr hangingPunct="0">
              <a:spcAft>
                <a:spcPts val="0"/>
              </a:spcAft>
              <a:tabLst>
                <a:tab pos="630238" algn="l"/>
                <a:tab pos="3149600" algn="l"/>
                <a:tab pos="564832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person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ˈ</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dirty="0" err="1">
                <a:solidFill>
                  <a:srgbClr val="000000"/>
                </a:solidFill>
                <a:latin typeface="Times New Roman" panose="02020603050405020304" pitchFamily="18" charset="0"/>
                <a:ea typeface="IPAPANNEW"/>
                <a:cs typeface="Times New Roman" panose="02020603050405020304" pitchFamily="18" charset="0"/>
              </a:rPr>
              <a:t>ɜː</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archery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ˈ</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ɑ</a:t>
            </a:r>
            <a:r>
              <a:rPr lang="en-US" altLang="zh-CN" dirty="0" err="1">
                <a:solidFill>
                  <a:srgbClr val="000000"/>
                </a:solidFill>
                <a:latin typeface="Times New Roman" panose="02020603050405020304" pitchFamily="18" charset="0"/>
                <a:ea typeface="IPAPANNEW"/>
                <a:cs typeface="Times New Roman" panose="02020603050405020304" pitchFamily="18" charset="0"/>
              </a:rPr>
              <a:t>ː</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dirty="0" err="1">
                <a:solidFill>
                  <a:srgbClr val="000000"/>
                </a:solidFill>
                <a:latin typeface="Times New Roman" panose="02020603050405020304" pitchFamily="18" charset="0"/>
                <a:ea typeface="IPAPANNEW"/>
                <a:cs typeface="Times New Roman" panose="02020603050405020304" pitchFamily="18" charset="0"/>
              </a:rPr>
              <a:t>ʃ</a:t>
            </a:r>
            <a:r>
              <a:rPr lang="en-US" altLang="zh-CN"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ə</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ri</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射箭术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3149600" algn="l"/>
                <a:tab pos="564832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admire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ə</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ˈ</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a:t>
            </a:r>
            <a:r>
              <a:rPr lang="en-US" altLang="zh-CN"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ɪə</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钦佩</a:t>
            </a:r>
            <a:r>
              <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shoot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IPAPANNEW"/>
                <a:cs typeface="Times New Roman" panose="02020603050405020304" pitchFamily="18" charset="0"/>
              </a:rPr>
              <a:t>ʃ</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dirty="0" err="1">
                <a:solidFill>
                  <a:srgbClr val="000000"/>
                </a:solidFill>
                <a:latin typeface="Times New Roman" panose="02020603050405020304" pitchFamily="18" charset="0"/>
                <a:ea typeface="IPAPANNEW"/>
                <a:cs typeface="Times New Roman" panose="02020603050405020304" pitchFamily="18" charset="0"/>
              </a:rPr>
              <a:t>ː</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射击</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3149600" algn="l"/>
                <a:tab pos="564832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arrow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ˈ</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ær</a:t>
            </a:r>
            <a:r>
              <a:rPr lang="en-US" altLang="zh-CN"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ə</a:t>
            </a:r>
            <a:r>
              <a:rPr lang="en-US" altLang="zh-CN" dirty="0" err="1">
                <a:solidFill>
                  <a:srgbClr val="000000"/>
                </a:solidFill>
                <a:latin typeface="Times New Roman" panose="02020603050405020304" pitchFamily="18" charset="0"/>
                <a:ea typeface="IPAPANNEW"/>
                <a:cs typeface="Times New Roman" panose="02020603050405020304" pitchFamily="18" charset="0"/>
              </a:rPr>
              <a:t>ʊ</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箭</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willow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ˈ</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en-US" altLang="zh-CN"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ɪ</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ə</a:t>
            </a:r>
            <a:r>
              <a:rPr lang="en-US" altLang="zh-CN" dirty="0" err="1">
                <a:solidFill>
                  <a:srgbClr val="000000"/>
                </a:solidFill>
                <a:latin typeface="Times New Roman" panose="02020603050405020304" pitchFamily="18" charset="0"/>
                <a:ea typeface="IPAPANNEW"/>
                <a:cs typeface="Times New Roman" panose="02020603050405020304" pitchFamily="18" charset="0"/>
              </a:rPr>
              <a:t>ʊ</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柳树</a:t>
            </a:r>
            <a:r>
              <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3149600" algn="l"/>
                <a:tab pos="5648325" algn="l"/>
              </a:tabLst>
            </a:pPr>
            <a:r>
              <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branch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brɑ</a:t>
            </a:r>
            <a:r>
              <a:rPr lang="en-US" altLang="zh-CN" dirty="0" err="1">
                <a:solidFill>
                  <a:srgbClr val="000000"/>
                </a:solidFill>
                <a:latin typeface="Times New Roman" panose="02020603050405020304" pitchFamily="18" charset="0"/>
                <a:ea typeface="IPAPANNEW"/>
                <a:cs typeface="Times New Roman" panose="02020603050405020304" pitchFamily="18" charset="0"/>
              </a:rPr>
              <a:t>ː</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nt</a:t>
            </a:r>
            <a:r>
              <a:rPr lang="en-US" altLang="zh-CN" dirty="0" err="1">
                <a:solidFill>
                  <a:srgbClr val="000000"/>
                </a:solidFill>
                <a:latin typeface="Times New Roman" panose="02020603050405020304" pitchFamily="18" charset="0"/>
                <a:ea typeface="IPAPANNEW"/>
                <a:cs typeface="Times New Roman" panose="02020603050405020304" pitchFamily="18" charset="0"/>
              </a:rPr>
              <a:t>ʃ</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树枝</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crowd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kra</a:t>
            </a:r>
            <a:r>
              <a:rPr lang="en-US" altLang="zh-CN" dirty="0" err="1">
                <a:solidFill>
                  <a:srgbClr val="000000"/>
                </a:solidFill>
                <a:latin typeface="Times New Roman" panose="02020603050405020304" pitchFamily="18" charset="0"/>
                <a:ea typeface="IPAPANNEW"/>
                <a:cs typeface="Times New Roman" panose="02020603050405020304" pitchFamily="18" charset="0"/>
              </a:rPr>
              <a:t>ʊ</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人群</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3149600" algn="l"/>
                <a:tab pos="564832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copper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coin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铜币</a:t>
            </a:r>
            <a:r>
              <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gourd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ɡ</a:t>
            </a:r>
            <a:r>
              <a:rPr lang="en-US" altLang="zh-CN" dirty="0" err="1">
                <a:solidFill>
                  <a:srgbClr val="000000"/>
                </a:solidFill>
                <a:latin typeface="Times New Roman" panose="02020603050405020304" pitchFamily="18" charset="0"/>
                <a:ea typeface="IPAPANNEW"/>
                <a:cs typeface="Times New Roman" panose="02020603050405020304" pitchFamily="18" charset="0"/>
              </a:rPr>
              <a:t>ʊ</a:t>
            </a:r>
            <a:r>
              <a:rPr lang="en-US" altLang="zh-CN"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ə</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葫芦</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3149600" algn="l"/>
                <a:tab pos="564832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skilled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sk</a:t>
            </a:r>
            <a:r>
              <a:rPr lang="en-US" altLang="zh-CN"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ɪ</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熟练的</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ashamed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əˈ</a:t>
            </a:r>
            <a:r>
              <a:rPr lang="en-US" altLang="zh-CN" dirty="0" err="1">
                <a:solidFill>
                  <a:srgbClr val="000000"/>
                </a:solidFill>
                <a:latin typeface="Times New Roman" panose="02020603050405020304" pitchFamily="18" charset="0"/>
                <a:ea typeface="IPAPANNEW"/>
                <a:cs typeface="Times New Roman" panose="02020603050405020304" pitchFamily="18" charset="0"/>
              </a:rPr>
              <a:t>ʃ</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ɪ</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羞愧的</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3"/>
          <a:stretch>
            <a:fillRect/>
          </a:stretch>
        </p:blipFill>
        <p:spPr>
          <a:xfrm>
            <a:off x="394471" y="970850"/>
            <a:ext cx="1887562" cy="638981"/>
          </a:xfrm>
          <a:prstGeom prst="rect">
            <a:avLst/>
          </a:prstGeom>
        </p:spPr>
      </p:pic>
    </p:spTree>
    <p:extLst>
      <p:ext uri="{BB962C8B-B14F-4D97-AF65-F5344CB8AC3E}">
        <p14:creationId xmlns:p14="http://schemas.microsoft.com/office/powerpoint/2010/main" val="1496874382"/>
      </p:ext>
    </p:extLst>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TotalTime>
  <Words>167</Words>
  <Application>Microsoft Office PowerPoint</Application>
  <PresentationFormat>自定义</PresentationFormat>
  <Paragraphs>62</Paragraphs>
  <Slides>12</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12</vt:i4>
      </vt:variant>
    </vt:vector>
  </HeadingPairs>
  <TitlesOfParts>
    <vt:vector size="21" baseType="lpstr">
      <vt:lpstr>IPAPANNEW</vt:lpstr>
      <vt:lpstr>仿宋</vt:lpstr>
      <vt:lpstr>黑体</vt:lpstr>
      <vt:lpstr>楷体</vt:lpstr>
      <vt:lpstr>宋体</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338</cp:revision>
  <dcterms:created xsi:type="dcterms:W3CDTF">2020-11-06T05:24:00Z</dcterms:created>
  <dcterms:modified xsi:type="dcterms:W3CDTF">2025-05-26T09:40:38Z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